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95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300" r:id="rId13"/>
    <p:sldId id="267" r:id="rId14"/>
    <p:sldId id="301" r:id="rId15"/>
    <p:sldId id="268" r:id="rId16"/>
    <p:sldId id="269" r:id="rId17"/>
    <p:sldId id="270" r:id="rId18"/>
    <p:sldId id="271" r:id="rId19"/>
    <p:sldId id="302" r:id="rId20"/>
    <p:sldId id="293" r:id="rId21"/>
    <p:sldId id="292" r:id="rId22"/>
    <p:sldId id="294" r:id="rId23"/>
    <p:sldId id="273" r:id="rId24"/>
    <p:sldId id="303" r:id="rId25"/>
    <p:sldId id="275" r:id="rId26"/>
    <p:sldId id="304" r:id="rId27"/>
    <p:sldId id="277" r:id="rId28"/>
    <p:sldId id="278" r:id="rId29"/>
    <p:sldId id="279" r:id="rId30"/>
    <p:sldId id="280" r:id="rId31"/>
    <p:sldId id="281" r:id="rId32"/>
    <p:sldId id="284" r:id="rId33"/>
    <p:sldId id="283" r:id="rId34"/>
    <p:sldId id="285" r:id="rId35"/>
    <p:sldId id="305" r:id="rId36"/>
    <p:sldId id="282" r:id="rId37"/>
    <p:sldId id="276" r:id="rId38"/>
    <p:sldId id="286" r:id="rId39"/>
    <p:sldId id="287" r:id="rId40"/>
    <p:sldId id="307" r:id="rId41"/>
    <p:sldId id="308" r:id="rId42"/>
    <p:sldId id="290" r:id="rId43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ACB20-91C9-4AC3-8811-796904E4204A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AF3E0-C38B-40E2-A591-4ED46467B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5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88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42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1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268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90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363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008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569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417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02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88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907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79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119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726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24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523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989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104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593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9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31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210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65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832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76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86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93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063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132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92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586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62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5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293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934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69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39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2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4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81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F3E0-C38B-40E2-A591-4ED46467BAF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9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A3-4EB7-4870-A1D6-C57EB9E2E078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112E-2B9C-4792-9F36-BB38228A961E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FA1-951F-41B0-B415-83EAFB8D2468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2CD-725F-461F-8E8A-BCCBCAE4A149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362D-578E-4A3A-85C7-BFA65ED6E150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CDE1-CD20-4D16-B4A9-B1A070816AEF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D30-A347-480E-8335-38C9DEB2D59C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95D-0CE0-43C3-B402-313E7965628D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5F24-2AC7-4216-974E-F0CC19DE5673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1F0-C9A8-4165-84F5-DA6FAFA0ED48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93F-630B-4A1E-8291-B8ED5D226AC0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41D-DD5A-41A6-A388-C2575ABA8E90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1D75-EB85-40AB-BFF4-C8583DEB48DD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E82-B1F1-435A-B49E-BDE52F05E1AF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800A-E603-4F1D-A108-3A4C44E544AA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5DA2-026B-4D7A-BC65-8CB1FD0FE271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84B3-19AC-40C0-84F1-4BA98F83A61D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B8B49E-A9AC-4235-8096-89366F57770E}" type="datetime1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Realizováno v rámci projektu: Režijní výdaje MAS Šumavsko, z. s., reg. číslo CZ.06.4.59/0.0/0.0/15_003/0001852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ukturalni-fondy.cz/getmedia/9ddb7092-e79b-46c4-88df-44fa771f803f/MP_zakazky_v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p.mmr.cz/getmedia/aa46a530-ad02-4714-924d-ed7fdf27a7ca/Obecna-pravidla-IROP_vydani-1-13_cistopis.pdf.aspx?ext=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ssumavsko.cz/10-vyzva-rozvoj-socialnich-sluzeb-aktualn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rop.mmr.cz/" TargetMode="External"/><Relationship Id="rId4" Type="http://schemas.openxmlformats.org/officeDocument/2006/relationships/hyperlink" Target="http://massumavsko.cz/7-vyzva-rozvoj-socialnich-sluzeb-aktualn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ssumavsko.cz/10-vyzva-rozvoj-socialnich-sluzeb-aktualn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ssumavsko.cz/content/files/Krit%c3%a9rie%20v%c4%9bcn%c3%a9ho%20hodnocen%c3%ad_Rozvoj%20soc.slu%c5%beeb_10.v%c3%bdzva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aceeu.cz/cs/Jak-ziskat-dotaci/Elektronicka-zadost/Edukacni-vide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dentity.cz/app" TargetMode="External"/><Relationship Id="rId4" Type="http://schemas.openxmlformats.org/officeDocument/2006/relationships/hyperlink" Target="http://www.postsignum.cz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assumavsko.cz/10-vyzva-rozvoj-socialnich-sluzeb-aktualni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p.mmr.cz/cs/Vyzvy/Seznam/Vyzva-c-62-Socialni-infrastruktura-integrovane-pro" TargetMode="External"/><Relationship Id="rId4" Type="http://schemas.openxmlformats.org/officeDocument/2006/relationships/hyperlink" Target="https://irop.mmr.cz/getmedia/aa46a530-ad02-4714-924d-ed7fdf27a7ca/Obecna-pravidla-IROP_vydani-1-13_cistopis.pdf.aspx?ext=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2" y="132725"/>
            <a:ext cx="7213217" cy="11831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1807029"/>
            <a:ext cx="8689976" cy="824659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10. </a:t>
            </a:r>
            <a:r>
              <a:rPr lang="cs-CZ" dirty="0">
                <a:latin typeface="+mn-lt"/>
                <a:cs typeface="Calibri" panose="020F0502020204030204" pitchFamily="34" charset="0"/>
              </a:rPr>
              <a:t>Výzva mas </a:t>
            </a:r>
            <a:r>
              <a:rPr lang="cs-CZ" dirty="0" err="1">
                <a:latin typeface="+mn-lt"/>
                <a:cs typeface="Calibri" panose="020F0502020204030204" pitchFamily="34" charset="0"/>
              </a:rPr>
              <a:t>Šumavsko</a:t>
            </a:r>
            <a:r>
              <a:rPr lang="cs-CZ" dirty="0">
                <a:latin typeface="+mn-lt"/>
                <a:cs typeface="Calibri" panose="020F0502020204030204" pitchFamily="34" charset="0"/>
              </a:rPr>
              <a:t> - </a:t>
            </a:r>
            <a:r>
              <a:rPr lang="cs-CZ" dirty="0" err="1">
                <a:latin typeface="+mn-lt"/>
                <a:cs typeface="Calibri" panose="020F0502020204030204" pitchFamily="34" charset="0"/>
              </a:rPr>
              <a:t>irop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2787806"/>
            <a:ext cx="8689976" cy="3077735"/>
          </a:xfrm>
        </p:spPr>
        <p:txBody>
          <a:bodyPr>
            <a:normAutofit/>
          </a:bodyPr>
          <a:lstStyle/>
          <a:p>
            <a:r>
              <a:rPr lang="cs-CZ" sz="3200" b="1" dirty="0"/>
              <a:t>Rozvoj sociálních služeb</a:t>
            </a:r>
          </a:p>
          <a:p>
            <a:endParaRPr lang="cs-CZ" sz="2000" b="1" dirty="0"/>
          </a:p>
          <a:p>
            <a:endParaRPr lang="cs-CZ" sz="20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r>
              <a:rPr lang="cs-CZ" sz="1400" b="1" dirty="0"/>
              <a:t>Datum vyhlášení výzvy: 15.1.2021</a:t>
            </a:r>
          </a:p>
          <a:p>
            <a:pPr algn="r"/>
            <a:endParaRPr lang="cs-CZ" sz="1400" b="1" dirty="0"/>
          </a:p>
        </p:txBody>
      </p:sp>
      <p:pic>
        <p:nvPicPr>
          <p:cNvPr id="5" name="Obrázek 4" descr="MAS Sumavsko logo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72" y="398137"/>
            <a:ext cx="2677749" cy="758116"/>
          </a:xfrm>
          <a:prstGeom prst="rect">
            <a:avLst/>
          </a:prstGeom>
          <a:ln>
            <a:noFill/>
          </a:ln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F0197D-D65E-45D6-ABE5-57650011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6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1073"/>
          </a:xfrm>
        </p:spPr>
        <p:txBody>
          <a:bodyPr/>
          <a:lstStyle/>
          <a:p>
            <a:r>
              <a:rPr lang="cs-CZ" dirty="0"/>
              <a:t>Základní informace k výzvě</a:t>
            </a:r>
            <a:br>
              <a:rPr lang="cs-CZ" dirty="0"/>
            </a:br>
            <a:r>
              <a:rPr lang="cs-CZ" sz="2800" b="1" dirty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62616"/>
            <a:ext cx="10363826" cy="38285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Žadatel je povinen se zavázat k výběru a naplnění následujících indikátorů: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6 75 10 Kapacita služeb a sociální práce </a:t>
            </a:r>
            <a:r>
              <a:rPr lang="cs-CZ" dirty="0"/>
              <a:t>– povinný indikátor </a:t>
            </a:r>
            <a:r>
              <a:rPr lang="cs-CZ" sz="1400" dirty="0"/>
              <a:t>(indikátor měří počet klientů – osob, kterým je podpořené zařízení schopno nabídnout v jeden okamžik alespoň jednu ze svých služeb = maximální okamžitá kapacita)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5 54 01 Počet podpořených zázemí pro služby a sociální práci</a:t>
            </a:r>
            <a:r>
              <a:rPr lang="cs-CZ" dirty="0"/>
              <a:t> povinný indikátor </a:t>
            </a:r>
            <a:r>
              <a:rPr lang="cs-CZ" sz="1400" dirty="0"/>
              <a:t>(výchozí hodnota je nulová)</a:t>
            </a:r>
          </a:p>
          <a:p>
            <a:pPr marL="0" indent="0">
              <a:buNone/>
            </a:pP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5 54 02 Počet poskytovaných druhů sociálních služeb </a:t>
            </a:r>
            <a:r>
              <a:rPr lang="cs-CZ" dirty="0"/>
              <a:t>– povinný indikátor </a:t>
            </a:r>
            <a:r>
              <a:rPr lang="cs-CZ" sz="1400" dirty="0"/>
              <a:t>(počet druhů soc. služeb, které jsou či budou po ukončení projektu zaregistrovány a definovány podle zákona č. 108/2006 Sb., o sociálních službách, podpořených z projektu)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1C830E-E221-46FD-965B-A846DA20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49223-1D32-4556-A6A9-0F20895D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08906"/>
          </a:xfrm>
        </p:spPr>
        <p:txBody>
          <a:bodyPr/>
          <a:lstStyle/>
          <a:p>
            <a:r>
              <a:rPr lang="cs-CZ" dirty="0"/>
              <a:t>Pravidla zadávání veřejných zakázek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987846-A360-4F51-8421-56FDD62C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6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F21A3-25E0-4741-A2EF-03D26594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zadávání veřejných zakázek</a:t>
            </a:r>
            <a:br>
              <a:rPr lang="cs-CZ" dirty="0"/>
            </a:br>
            <a:r>
              <a:rPr lang="cs-CZ" b="1" dirty="0"/>
              <a:t>dokumenty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680E52-3F09-4FA9-AC0C-7F811F7E1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1967"/>
            <a:ext cx="10363826" cy="4316512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3"/>
              </a:rPr>
              <a:t>Metodický pokyn pro oblast zadávání zakázek pro programové období 2014-2020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Zakázka malé hodnoty (ZMH)- předpokládaná hodnota nedosáhne 2.000.000,- Kč bez </a:t>
            </a:r>
            <a:r>
              <a:rPr lang="cs-CZ" dirty="0" err="1"/>
              <a:t>dph</a:t>
            </a:r>
            <a:r>
              <a:rPr lang="cs-CZ" dirty="0"/>
              <a:t> v případě zakázky na dodávky/služby a 6.000.000,- </a:t>
            </a:r>
            <a:r>
              <a:rPr lang="cs-CZ" dirty="0" err="1"/>
              <a:t>kč</a:t>
            </a:r>
            <a:r>
              <a:rPr lang="cs-CZ" dirty="0"/>
              <a:t> bez </a:t>
            </a:r>
            <a:r>
              <a:rPr lang="cs-CZ" dirty="0" err="1"/>
              <a:t>dph</a:t>
            </a:r>
            <a:r>
              <a:rPr lang="cs-CZ" dirty="0"/>
              <a:t> v případě stavebních prací</a:t>
            </a:r>
          </a:p>
          <a:p>
            <a:pPr lvl="1"/>
            <a:r>
              <a:rPr lang="cs-CZ" dirty="0"/>
              <a:t>Zakázka vyšší hodnoty (ZVH) – přepokládaná hodnota zakázky činí nejméně 2.000.000,- </a:t>
            </a:r>
            <a:r>
              <a:rPr lang="cs-CZ" dirty="0" err="1"/>
              <a:t>kč</a:t>
            </a:r>
            <a:r>
              <a:rPr lang="cs-CZ" dirty="0"/>
              <a:t> bez DPH a 6.000.000,- </a:t>
            </a:r>
            <a:r>
              <a:rPr lang="cs-CZ" dirty="0" err="1"/>
              <a:t>kč</a:t>
            </a:r>
            <a:r>
              <a:rPr lang="cs-CZ" dirty="0"/>
              <a:t> bez </a:t>
            </a:r>
            <a:r>
              <a:rPr lang="cs-CZ" dirty="0" err="1"/>
              <a:t>dph</a:t>
            </a:r>
            <a:r>
              <a:rPr lang="cs-CZ" dirty="0"/>
              <a:t> v případě stavebních prací</a:t>
            </a:r>
            <a:endParaRPr lang="cs-CZ" i="1" dirty="0"/>
          </a:p>
          <a:p>
            <a:pPr marL="457200" lvl="1" indent="0">
              <a:buNone/>
            </a:pPr>
            <a:r>
              <a:rPr lang="cs-CZ" b="1" i="1" dirty="0"/>
              <a:t>Příjemci nejsou povinni postupovat dle MP u zakázek malého rozsahu, jejichž předpokládaná hodnota je nižší než 400.000, Kč bez DPH – realizuje přímý nákup nebo objednávku POPŘ. CENOVÝ MARKETING (NENÍ NUTNO PŘEDKLÁDAT K ŽÁDOSTI, NUTNÉ DOLOŽIT PRO PŘÍPAD KONTROLY)</a:t>
            </a:r>
            <a:endParaRPr lang="cs-CZ" dirty="0"/>
          </a:p>
          <a:p>
            <a:r>
              <a:rPr lang="pl-PL" dirty="0">
                <a:hlinkClick r:id="rId4"/>
              </a:rPr>
              <a:t>OBECNÁ PRAVIDLA PRO ŽADATELE A PŘÍJEMCE </a:t>
            </a:r>
            <a:r>
              <a:rPr lang="pl-PL" dirty="0"/>
              <a:t>– KAPITOLA 5 A 6</a:t>
            </a:r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b="1" i="1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9FA879-C7DB-4503-97AB-C75B8011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318479"/>
            <a:ext cx="667288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6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945942"/>
          </a:xfrm>
        </p:spPr>
        <p:txBody>
          <a:bodyPr/>
          <a:lstStyle/>
          <a:p>
            <a:r>
              <a:rPr lang="cs-CZ" dirty="0"/>
              <a:t>Proces hodnocení a výběr projektů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2DD697-C6FB-4DE8-938A-C916AEE5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1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1863"/>
          </a:xfrm>
        </p:spPr>
        <p:txBody>
          <a:bodyPr/>
          <a:lstStyle/>
          <a:p>
            <a:r>
              <a:rPr lang="cs-CZ" dirty="0"/>
              <a:t>Proces hodnocení a výběr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95708"/>
            <a:ext cx="10363826" cy="38954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Hodnocení formálních náležitostí a přijatelnosti, věcné hodnocení a výběr projektů je podrobně popsán v </a:t>
            </a:r>
            <a:r>
              <a:rPr lang="cs-CZ" b="1" dirty="0"/>
              <a:t>interních postupech k realizaci </a:t>
            </a:r>
            <a:r>
              <a:rPr lang="cs-CZ" b="1" dirty="0" err="1"/>
              <a:t>sclld</a:t>
            </a:r>
            <a:r>
              <a:rPr lang="cs-CZ" b="1" dirty="0"/>
              <a:t> mas </a:t>
            </a:r>
            <a:r>
              <a:rPr lang="cs-CZ" b="1" dirty="0" err="1"/>
              <a:t>šumavsko</a:t>
            </a:r>
            <a:r>
              <a:rPr lang="cs-CZ" b="1" dirty="0"/>
              <a:t> pro programový rámec </a:t>
            </a:r>
            <a:r>
              <a:rPr lang="cs-CZ" b="1" dirty="0" err="1"/>
              <a:t>irop</a:t>
            </a:r>
            <a:endParaRPr lang="cs-CZ" b="1" dirty="0"/>
          </a:p>
          <a:p>
            <a:pPr lvl="1"/>
            <a:r>
              <a:rPr lang="cs-CZ" dirty="0"/>
              <a:t>Viz </a:t>
            </a:r>
            <a:r>
              <a:rPr lang="cs-CZ" dirty="0">
                <a:hlinkClick r:id="rId3"/>
              </a:rPr>
              <a:t>http://massumavsko.cz/10-vyzva-rozvoj-socialnich-sluzeb-aktualni/</a:t>
            </a:r>
            <a:endParaRPr lang="cs-CZ" dirty="0"/>
          </a:p>
          <a:p>
            <a:pPr lvl="1"/>
            <a:r>
              <a:rPr lang="cs-CZ" dirty="0"/>
              <a:t>Další informace k této problematice viz </a:t>
            </a:r>
            <a:r>
              <a:rPr lang="cs-CZ" b="1" dirty="0"/>
              <a:t>Specifická pravidla pro žadatele a příjemce  k výzvě č. 62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hlinkClick r:id="rId4"/>
              </a:rPr>
              <a:t> </a:t>
            </a:r>
            <a:r>
              <a:rPr lang="cs-CZ" dirty="0">
                <a:hlinkClick r:id="rId3"/>
              </a:rPr>
              <a:t>http://massumavsko.cz/10-vyzva-rozvoj-socialnich-sluzeb-aktualni/</a:t>
            </a:r>
            <a:r>
              <a:rPr lang="cs-CZ" dirty="0"/>
              <a:t> 	</a:t>
            </a:r>
            <a:r>
              <a:rPr lang="cs-CZ" dirty="0">
                <a:hlinkClick r:id="rId5"/>
              </a:rPr>
              <a:t>http://IROp.mmr.cz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- hodnoticí kritéria FN a KP a Kritéria věcného hodnocení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http://massumavsko.cz/10-vyzva-rozvoj-socialnich-sluzeb-aktualni/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Proces hodnocení a výběr projektů zajišťuje mas šumavsko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FBA993-EB4C-4655-AB21-135E0DFB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90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11366"/>
          </a:xfrm>
        </p:spPr>
        <p:txBody>
          <a:bodyPr>
            <a:normAutofit/>
          </a:bodyPr>
          <a:lstStyle/>
          <a:p>
            <a:r>
              <a:rPr lang="cs-CZ" dirty="0"/>
              <a:t>Proces hodnocení a výběr projektů</a:t>
            </a:r>
            <a:br>
              <a:rPr lang="cs-CZ" dirty="0"/>
            </a:br>
            <a:r>
              <a:rPr lang="cs-CZ" sz="2800" b="1" dirty="0"/>
              <a:t>hodnocení formálních náležitostí a přijatelnosti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47872" y="1874511"/>
            <a:ext cx="10363826" cy="425976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První fáze hodnocení projektů</a:t>
            </a:r>
          </a:p>
          <a:p>
            <a:r>
              <a:rPr lang="cs-CZ" dirty="0"/>
              <a:t>Posouzení základních věcných a administrativních požadavků</a:t>
            </a:r>
          </a:p>
          <a:p>
            <a:r>
              <a:rPr lang="cs-CZ" dirty="0"/>
              <a:t>Prováděno pracovníky kanceláře mas </a:t>
            </a:r>
            <a:r>
              <a:rPr lang="cs-CZ" dirty="0" err="1"/>
              <a:t>šumavsko</a:t>
            </a:r>
            <a:endParaRPr lang="cs-CZ" dirty="0"/>
          </a:p>
          <a:p>
            <a:r>
              <a:rPr lang="cs-CZ" dirty="0"/>
              <a:t>Hodnocení musí být ukončeno do 40 pracovních dní od ukončení příjmu žádostí o podporu</a:t>
            </a:r>
          </a:p>
          <a:p>
            <a:r>
              <a:rPr lang="cs-CZ" dirty="0"/>
              <a:t>Kritéria </a:t>
            </a:r>
            <a:r>
              <a:rPr lang="cs-CZ" dirty="0" err="1"/>
              <a:t>fn</a:t>
            </a:r>
            <a:r>
              <a:rPr lang="cs-CZ" dirty="0"/>
              <a:t> a p mají formu vylučovacích kritérií (splněno/nesplněno/nehodnoceno/nerelevantní) – zároveň jsou opravitelná či neopravitelná</a:t>
            </a:r>
          </a:p>
          <a:p>
            <a:r>
              <a:rPr lang="cs-CZ" dirty="0"/>
              <a:t>Po provedení hodnocení je žadatelům prostřednictvím monitorovacího systému ms2014+ zaslána depeše s informací o výsledku hodnocení</a:t>
            </a:r>
          </a:p>
          <a:p>
            <a:r>
              <a:rPr lang="cs-CZ" dirty="0"/>
              <a:t>Žadatel se může proti výsledku hodnocení do 15 kalendářních dní odvolat a podat žádost o přezkum (formou depeše prostřednictvím ms2014+)</a:t>
            </a:r>
          </a:p>
          <a:p>
            <a:r>
              <a:rPr lang="cs-CZ" b="1" dirty="0">
                <a:hlinkClick r:id="rId3"/>
              </a:rPr>
              <a:t>Kritéria formálních náležitostí a přijatelnosti viz příloha č. 1 výzvy</a:t>
            </a:r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3C9D79-58B7-4E91-ABE9-A74F9338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148" y="6207086"/>
            <a:ext cx="667288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02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7620"/>
          </a:xfrm>
        </p:spPr>
        <p:txBody>
          <a:bodyPr/>
          <a:lstStyle/>
          <a:p>
            <a:r>
              <a:rPr lang="cs-CZ" dirty="0"/>
              <a:t>Proces hodnocení a výběr projektů</a:t>
            </a:r>
            <a:br>
              <a:rPr lang="cs-CZ" dirty="0"/>
            </a:br>
            <a:r>
              <a:rPr lang="cs-CZ" sz="2800" b="1" dirty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06498"/>
            <a:ext cx="10363826" cy="398470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Druhá fáze hodnocení</a:t>
            </a:r>
          </a:p>
          <a:p>
            <a:r>
              <a:rPr lang="cs-CZ" dirty="0"/>
              <a:t>Hodnocení kvality projektu</a:t>
            </a:r>
          </a:p>
          <a:p>
            <a:r>
              <a:rPr lang="cs-CZ" dirty="0"/>
              <a:t>Hodnocení provádí výběrová komise mas šumavsko</a:t>
            </a:r>
          </a:p>
          <a:p>
            <a:r>
              <a:rPr lang="cs-CZ" dirty="0"/>
              <a:t>Věcným hodnocením prochází pouze ty žádosti, které úspěšně prošly první fází hodnocení</a:t>
            </a:r>
          </a:p>
          <a:p>
            <a:r>
              <a:rPr lang="cs-CZ" dirty="0"/>
              <a:t>Lhůta max. 20 pracovních dní od ukončení </a:t>
            </a:r>
            <a:r>
              <a:rPr lang="cs-CZ" dirty="0" err="1"/>
              <a:t>fn</a:t>
            </a:r>
            <a:r>
              <a:rPr lang="cs-CZ" dirty="0"/>
              <a:t> a p a uplynutí lhůty pro žádost o přezkum v rámci fáze </a:t>
            </a:r>
            <a:r>
              <a:rPr lang="cs-CZ" dirty="0" err="1"/>
              <a:t>fn</a:t>
            </a:r>
            <a:r>
              <a:rPr lang="cs-CZ" dirty="0"/>
              <a:t> a p a jeho vypořádání (14 kalendářních dní + vypořádání)</a:t>
            </a:r>
          </a:p>
          <a:p>
            <a:r>
              <a:rPr lang="cs-CZ" dirty="0"/>
              <a:t>Po provedení hodnocení je žadatelům prostřednictvím monitorovacího systému ms2014+ zaslána depeše s informací o výsledku hodnocení</a:t>
            </a:r>
          </a:p>
          <a:p>
            <a:r>
              <a:rPr lang="cs-CZ" dirty="0"/>
              <a:t>Žadatel se může proti výsledku hodnocení do 15 kalendářních dní odvolat a podat žádost o přezkum (formou depeše prostřednictvím ms2014+)</a:t>
            </a:r>
          </a:p>
          <a:p>
            <a:r>
              <a:rPr lang="cs-CZ" b="1" dirty="0">
                <a:hlinkClick r:id="rId3"/>
              </a:rPr>
              <a:t>Kritéria věcného hodnocení viz příloha č. 2 výzvy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6DFCA9-3ED7-47A0-9BB4-CE65F757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2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54166"/>
          </a:xfrm>
        </p:spPr>
        <p:txBody>
          <a:bodyPr/>
          <a:lstStyle/>
          <a:p>
            <a:r>
              <a:rPr lang="cs-CZ" dirty="0"/>
              <a:t>Proces hodnocení a výběr projektů</a:t>
            </a:r>
            <a:br>
              <a:rPr lang="cs-CZ" dirty="0"/>
            </a:br>
            <a:r>
              <a:rPr lang="cs-CZ" sz="2800" b="1" dirty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4399" y="1631370"/>
            <a:ext cx="10363826" cy="4293219"/>
          </a:xfrm>
        </p:spPr>
        <p:txBody>
          <a:bodyPr>
            <a:normAutofit/>
          </a:bodyPr>
          <a:lstStyle/>
          <a:p>
            <a:r>
              <a:rPr lang="cs-CZ" dirty="0"/>
              <a:t>Ke každému kritériu je přidělen určitý počet bodů </a:t>
            </a:r>
            <a:r>
              <a:rPr lang="cs-CZ" sz="1600" dirty="0"/>
              <a:t>(dle parametrů vaší žádosti se ke každému kritériu přiděluje konkrétní počet bodů)</a:t>
            </a:r>
          </a:p>
          <a:p>
            <a:endParaRPr lang="cs-CZ" sz="1600" dirty="0"/>
          </a:p>
          <a:p>
            <a:r>
              <a:rPr lang="cs-CZ" b="1" dirty="0"/>
              <a:t>Max. počet bodů věcného hodnocení je 80</a:t>
            </a:r>
          </a:p>
          <a:p>
            <a:endParaRPr lang="cs-CZ" b="1" dirty="0"/>
          </a:p>
          <a:p>
            <a:r>
              <a:rPr lang="cs-CZ" dirty="0"/>
              <a:t>Žádost musí získat </a:t>
            </a:r>
            <a:r>
              <a:rPr lang="cs-CZ" b="1" dirty="0"/>
              <a:t>alespoň 40 bodů</a:t>
            </a:r>
            <a:r>
              <a:rPr lang="cs-CZ" dirty="0"/>
              <a:t>, aby splnila podmínky věcného hodnocení</a:t>
            </a:r>
          </a:p>
          <a:p>
            <a:endParaRPr lang="cs-CZ" dirty="0"/>
          </a:p>
          <a:p>
            <a:r>
              <a:rPr lang="cs-CZ" dirty="0"/>
              <a:t>Poté rada mas šumavsko schvaluje seznam projektů v pořadí, v jakém jí byl od výběrové komise předložen </a:t>
            </a:r>
            <a:r>
              <a:rPr lang="cs-CZ" sz="1600" dirty="0"/>
              <a:t>(rada mas nesmí měnit pořadí projektů a musí respektovat finanční alokaci pro dané opatření)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682FE3-E958-43BB-9F29-723C7017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5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 projektů</a:t>
            </a:r>
            <a:br>
              <a:rPr lang="cs-CZ" dirty="0"/>
            </a:br>
            <a:r>
              <a:rPr lang="cs-CZ" sz="2800" b="1" dirty="0"/>
              <a:t>závěrečné hodnocení, vydání </a:t>
            </a:r>
            <a:r>
              <a:rPr lang="cs-CZ" sz="2800" b="1" dirty="0" err="1"/>
              <a:t>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46506" y="2010253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věcném hodnocení rada mas šumavsko schvaluje seznam projektů v pořadí, v jakém jí byl od výběrové komise předložen </a:t>
            </a:r>
            <a:r>
              <a:rPr lang="cs-CZ" sz="1600" dirty="0"/>
              <a:t>(rada mas nesmí měnit pořadí projektů a musí respektovat finanční alokaci pro dané opatření)</a:t>
            </a:r>
          </a:p>
          <a:p>
            <a:r>
              <a:rPr lang="cs-CZ" sz="1600" dirty="0"/>
              <a:t>Dle nových Interních postupů má rada možnost určit jeden hraniční a jeden náhradní projekt v případě, že žádosti budou převyšovat alokaci výzvy</a:t>
            </a:r>
          </a:p>
          <a:p>
            <a:r>
              <a:rPr lang="cs-CZ" dirty="0"/>
              <a:t>Závěrečné ověření způsobilosti projektů – provádí </a:t>
            </a:r>
            <a:r>
              <a:rPr lang="cs-CZ" dirty="0" err="1"/>
              <a:t>crr</a:t>
            </a:r>
            <a:r>
              <a:rPr lang="cs-CZ" dirty="0"/>
              <a:t> </a:t>
            </a:r>
            <a:r>
              <a:rPr lang="cs-CZ" sz="1600" dirty="0"/>
              <a:t>(kritéria </a:t>
            </a:r>
            <a:r>
              <a:rPr lang="cs-CZ" sz="1600" dirty="0" err="1"/>
              <a:t>zozp</a:t>
            </a:r>
            <a:r>
              <a:rPr lang="cs-CZ" sz="1600" dirty="0"/>
              <a:t> jsou </a:t>
            </a:r>
            <a:r>
              <a:rPr lang="cs-CZ" sz="1600" dirty="0" err="1"/>
              <a:t>součásTí</a:t>
            </a:r>
            <a:r>
              <a:rPr lang="cs-CZ" sz="1600" dirty="0"/>
              <a:t> specifických pravidel pro žadatele a příjemce)</a:t>
            </a:r>
          </a:p>
          <a:p>
            <a:endParaRPr lang="cs-CZ" sz="1600" dirty="0"/>
          </a:p>
          <a:p>
            <a:r>
              <a:rPr lang="cs-CZ" sz="2400" dirty="0"/>
              <a:t>Vydání právního aktu u doporučených žádostí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CDB393-B80C-45E3-A33F-0DD5DF50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5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90397"/>
          </a:xfrm>
        </p:spPr>
        <p:txBody>
          <a:bodyPr/>
          <a:lstStyle/>
          <a:p>
            <a:r>
              <a:rPr lang="cs-CZ" dirty="0"/>
              <a:t>Povinné přílohy žádosti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FD917B-C4BF-44A0-BE30-EBB3D241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9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Představení </a:t>
            </a:r>
            <a:r>
              <a:rPr lang="cs-CZ" dirty="0" err="1"/>
              <a:t>sclld</a:t>
            </a:r>
            <a:r>
              <a:rPr lang="cs-CZ" dirty="0"/>
              <a:t> mas </a:t>
            </a:r>
            <a:r>
              <a:rPr lang="cs-CZ" dirty="0" err="1"/>
              <a:t>šumavsko</a:t>
            </a:r>
            <a:r>
              <a:rPr lang="cs-CZ" dirty="0"/>
              <a:t>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r>
              <a:rPr lang="cs-CZ" dirty="0"/>
              <a:t>Představení 7. výzvy MAS </a:t>
            </a:r>
            <a:r>
              <a:rPr lang="cs-CZ" dirty="0" err="1"/>
              <a:t>šumavsko</a:t>
            </a:r>
            <a:r>
              <a:rPr lang="cs-CZ" dirty="0"/>
              <a:t> – </a:t>
            </a:r>
            <a:r>
              <a:rPr lang="cs-CZ" dirty="0" err="1"/>
              <a:t>irop</a:t>
            </a:r>
            <a:r>
              <a:rPr lang="cs-CZ" dirty="0"/>
              <a:t> – Rozvoj sociálních služeb</a:t>
            </a:r>
          </a:p>
          <a:p>
            <a:r>
              <a:rPr lang="cs-CZ" dirty="0"/>
              <a:t>Proces hodnocení a výběr projektů</a:t>
            </a:r>
          </a:p>
          <a:p>
            <a:r>
              <a:rPr lang="cs-CZ" dirty="0"/>
              <a:t>Povinné přílohy žádosti </a:t>
            </a:r>
          </a:p>
          <a:p>
            <a:r>
              <a:rPr lang="cs-CZ" dirty="0"/>
              <a:t>Povinná publicita</a:t>
            </a:r>
          </a:p>
          <a:p>
            <a:r>
              <a:rPr lang="cs-CZ" dirty="0"/>
              <a:t>Monitorovací systém ms2014+</a:t>
            </a:r>
          </a:p>
          <a:p>
            <a:r>
              <a:rPr lang="cs-CZ" dirty="0"/>
              <a:t>Důležité odkazy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F99C02-F661-4707-AC46-96AF5334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7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134984"/>
            <a:ext cx="10364451" cy="783563"/>
          </a:xfrm>
        </p:spPr>
        <p:txBody>
          <a:bodyPr/>
          <a:lstStyle/>
          <a:p>
            <a:r>
              <a:rPr lang="cs-CZ" dirty="0"/>
              <a:t>Povinné přílohy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724988"/>
            <a:ext cx="10363826" cy="540802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dirty="0"/>
              <a:t>Plná moc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Zadávací a výběrová řízení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Doklady o právní subjektivitě žadatele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Výpis z rejstříku trestů – příloha zrušena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Studie proveditelnosti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Doklad o prokázání právních vztahů k majetku, který je předmětem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Žádost o stavební povolení nebo ohlášení, příp. stavební povolení nebo souhlas s provedením ohlášeného stavebního záměru nebo veřejnoprávní smlouva nahrazující stavební povolení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Projektová dokumentace pro vydání stavebního povolení nebo pro ohlášení stavby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Položkový rozpočet stavby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Čestné prohlášení o skutečném majiteli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Územní rozhodnutí nebo územní souhlas nebo veřejnoprávní smlouva nahrazující územní řízení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Souhlasné stanovisko subjektu, který vydal strategický plán sociálního začleňování, komunitní plán sociálních služeb nebo krajský střednědobý plán sociálních služeb kraje 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Pověřovací akt, popř. vyjádření objednatele služeb o úmyslu poskytovatele služeb pověřit výkonem služby obecného hospodářského zájmu v souladu s Rozhodnutím Komise 2012/21/EU </a:t>
            </a:r>
          </a:p>
          <a:p>
            <a:pPr marL="0" indent="0">
              <a:buNone/>
            </a:pPr>
            <a:r>
              <a:rPr lang="cs-CZ" b="1" i="1" dirty="0"/>
              <a:t>DODRŽTE POŘADÍ PŘÍLOH DLE VZORU</a:t>
            </a:r>
          </a:p>
          <a:p>
            <a:pPr marL="0" indent="0">
              <a:buNone/>
            </a:pPr>
            <a:r>
              <a:rPr lang="cs-CZ" b="1" i="1" dirty="0"/>
              <a:t>V případě, že některou z příloh nebudete dokládat, vložte prázdný dokument s vyjádřením, že DANÁ příloha není PRO PROJEKT relevantní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08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1609"/>
          </a:xfrm>
        </p:spPr>
        <p:txBody>
          <a:bodyPr/>
          <a:lstStyle/>
          <a:p>
            <a:r>
              <a:rPr lang="cs-CZ" dirty="0"/>
              <a:t>Povinná příloha studie proveditelnosti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11383"/>
            <a:ext cx="10363826" cy="4075611"/>
          </a:xfrm>
        </p:spPr>
        <p:txBody>
          <a:bodyPr/>
          <a:lstStyle/>
          <a:p>
            <a:r>
              <a:rPr lang="cs-CZ" dirty="0"/>
              <a:t>Musí být zpracována </a:t>
            </a:r>
            <a:r>
              <a:rPr lang="cs-CZ" u="sng" dirty="0"/>
              <a:t>dle osnovy uvedené v příloze č. 4b</a:t>
            </a:r>
            <a:r>
              <a:rPr lang="cs-CZ" dirty="0"/>
              <a:t> specifických pravidel pro žadatele a příjemce</a:t>
            </a:r>
          </a:p>
          <a:p>
            <a:r>
              <a:rPr lang="cs-CZ" dirty="0"/>
              <a:t>Slouží k posouzení potřebnosti a realizovatelnosti projektu!!!</a:t>
            </a:r>
          </a:p>
          <a:p>
            <a:r>
              <a:rPr lang="cs-CZ" dirty="0"/>
              <a:t>Žádné body se nemění ani nemažou – pouze se pod odrážky dopisují konkrétní informace od vás</a:t>
            </a:r>
          </a:p>
          <a:p>
            <a:r>
              <a:rPr lang="cs-CZ" dirty="0"/>
              <a:t>Doporučuji váš záměr zde podrobně popsat!</a:t>
            </a:r>
          </a:p>
          <a:p>
            <a:r>
              <a:rPr lang="cs-CZ" b="1" dirty="0"/>
              <a:t>Výběrová komise bude hodnotit (přidělovat body) dle informací, uvedených ve studii proveditelnosti (popsat všechna hodnotící kritéria, aby VK odpověď na tyto otázky našla)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3DCF51-C65B-4892-AF31-D2BE993D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8100"/>
          </a:xfrm>
        </p:spPr>
        <p:txBody>
          <a:bodyPr/>
          <a:lstStyle/>
          <a:p>
            <a:r>
              <a:rPr lang="cs-CZ" dirty="0"/>
              <a:t>Osnova studie proveditelnosti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236617"/>
            <a:ext cx="10363826" cy="54863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dirty="0"/>
              <a:t>Úvodní informace 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Podrobný popis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Zdůvodnění potřebnosti realizace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Analýza rozvoje sociálních služeb v místě realizace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Připravenost projektu k realizaci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Management projektu a řízení lidských zdrojů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Výstupy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Rekapitulace rozpočtu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Způsob stanovení cen do rozpočtu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Rizika v projektu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Vliv projektu na horizontální kritéria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Závěrečné hodnocení udržitelnosti projektu</a:t>
            </a:r>
          </a:p>
        </p:txBody>
      </p:sp>
    </p:spTree>
    <p:extLst>
      <p:ext uri="{BB962C8B-B14F-4D97-AF65-F5344CB8AC3E}">
        <p14:creationId xmlns:p14="http://schemas.microsoft.com/office/powerpoint/2010/main" val="150878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633707"/>
          </a:xfrm>
        </p:spPr>
        <p:txBody>
          <a:bodyPr/>
          <a:lstStyle/>
          <a:p>
            <a:r>
              <a:rPr lang="cs-CZ" dirty="0"/>
              <a:t>Povinná publicita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5544A1-747D-45B1-9F22-27B4DB17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2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86537"/>
          </a:xfrm>
        </p:spPr>
        <p:txBody>
          <a:bodyPr/>
          <a:lstStyle/>
          <a:p>
            <a:r>
              <a:rPr lang="cs-CZ" dirty="0"/>
              <a:t>Povinná 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616928"/>
            <a:ext cx="10363826" cy="41742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 vydání právního aktu v průběhu realizace projektu je příjemce povinen informovat veřejnost o získané podpoře</a:t>
            </a:r>
          </a:p>
          <a:p>
            <a:endParaRPr lang="cs-CZ" dirty="0"/>
          </a:p>
          <a:p>
            <a:r>
              <a:rPr lang="cs-CZ" b="1" dirty="0"/>
              <a:t>Má-li internetové </a:t>
            </a:r>
            <a:r>
              <a:rPr lang="cs-CZ" dirty="0"/>
              <a:t>– zveřejní na nich </a:t>
            </a:r>
            <a:r>
              <a:rPr lang="cs-CZ" u="sng" dirty="0"/>
              <a:t>stručný popis projektu</a:t>
            </a:r>
            <a:r>
              <a:rPr lang="cs-CZ" dirty="0"/>
              <a:t>, jeho cíle, výsledky a informaci, že na projekt je poskytována finanční podpora z </a:t>
            </a:r>
            <a:r>
              <a:rPr lang="cs-CZ" dirty="0" err="1"/>
              <a:t>eu</a:t>
            </a:r>
            <a:r>
              <a:rPr lang="cs-CZ" dirty="0"/>
              <a:t>, na stránkách umístit viditelně loga </a:t>
            </a:r>
            <a:r>
              <a:rPr lang="cs-CZ" dirty="0" err="1"/>
              <a:t>irop</a:t>
            </a:r>
            <a:r>
              <a:rPr lang="cs-CZ" dirty="0"/>
              <a:t> a </a:t>
            </a:r>
            <a:r>
              <a:rPr lang="cs-CZ" dirty="0" err="1"/>
              <a:t>mmr</a:t>
            </a:r>
            <a:r>
              <a:rPr lang="cs-CZ" dirty="0"/>
              <a:t> </a:t>
            </a:r>
            <a:r>
              <a:rPr lang="cs-CZ" dirty="0" err="1"/>
              <a:t>čr</a:t>
            </a:r>
            <a:endParaRPr lang="cs-CZ" dirty="0"/>
          </a:p>
          <a:p>
            <a:pPr lvl="1"/>
            <a:r>
              <a:rPr lang="cs-CZ" sz="1600" dirty="0"/>
              <a:t>Viz kapitola 13 Obecných pravidel pro žadatele a příjemce</a:t>
            </a:r>
          </a:p>
          <a:p>
            <a:pPr lvl="1"/>
            <a:endParaRPr lang="cs-CZ" sz="1600" dirty="0"/>
          </a:p>
          <a:p>
            <a:r>
              <a:rPr lang="cs-CZ" b="1" dirty="0"/>
              <a:t>U projektů, kde celková výše podpory nepřesahuje 500 000 eur </a:t>
            </a:r>
            <a:r>
              <a:rPr lang="cs-CZ" dirty="0"/>
              <a:t>– v místě realizace umístit </a:t>
            </a:r>
            <a:r>
              <a:rPr lang="cs-CZ" u="sng" dirty="0"/>
              <a:t>plakát o velikosti min. a3</a:t>
            </a:r>
            <a:r>
              <a:rPr lang="cs-CZ" dirty="0"/>
              <a:t> </a:t>
            </a:r>
            <a:r>
              <a:rPr lang="cs-CZ" sz="1600" dirty="0"/>
              <a:t>(uveden název projektu, hlavní cíl projektu a věta „</a:t>
            </a:r>
            <a:r>
              <a:rPr lang="cs-CZ" sz="1600" i="1" dirty="0"/>
              <a:t>název projektu</a:t>
            </a:r>
            <a:r>
              <a:rPr lang="cs-CZ" sz="1600" dirty="0"/>
              <a:t> je spolufinancován evropskou unií“)</a:t>
            </a:r>
          </a:p>
          <a:p>
            <a:pPr lvl="1"/>
            <a:r>
              <a:rPr lang="cs-CZ" sz="1600" dirty="0"/>
              <a:t>viz kapitola 13 obecných pravidel pro žadatele a příjemce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C0A3D0-31A4-40DC-8770-E64A6D56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5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00976"/>
          </a:xfrm>
        </p:spPr>
        <p:txBody>
          <a:bodyPr/>
          <a:lstStyle/>
          <a:p>
            <a:r>
              <a:rPr lang="cs-CZ" dirty="0"/>
              <a:t>Monitorovací systém ms2014+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137D5B-CA60-4C39-8C6E-C9DBDA8C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37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54166"/>
          </a:xfrm>
        </p:spPr>
        <p:txBody>
          <a:bodyPr/>
          <a:lstStyle/>
          <a:p>
            <a:r>
              <a:rPr lang="cs-CZ" dirty="0"/>
              <a:t>Monitorovací systém ms2014+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95708"/>
            <a:ext cx="10363826" cy="3895492"/>
          </a:xfrm>
        </p:spPr>
        <p:txBody>
          <a:bodyPr>
            <a:normAutofit/>
          </a:bodyPr>
          <a:lstStyle/>
          <a:p>
            <a:r>
              <a:rPr lang="cs-CZ" dirty="0"/>
              <a:t>MS2014+ je monitorovací systém, který je využíván evropskými strukturálními a investičními fondy v </a:t>
            </a:r>
            <a:r>
              <a:rPr lang="cs-CZ" dirty="0" err="1"/>
              <a:t>čr</a:t>
            </a:r>
            <a:r>
              <a:rPr lang="cs-CZ" dirty="0"/>
              <a:t> v programovém období 2014-2020</a:t>
            </a:r>
          </a:p>
          <a:p>
            <a:r>
              <a:rPr lang="cs-CZ" dirty="0"/>
              <a:t>www.mseu.mssf.cz</a:t>
            </a:r>
          </a:p>
          <a:p>
            <a:r>
              <a:rPr lang="cs-CZ" dirty="0"/>
              <a:t>Jedná se o online aplikaci, která:</a:t>
            </a:r>
          </a:p>
          <a:p>
            <a:pPr lvl="1"/>
            <a:r>
              <a:rPr lang="cs-CZ" dirty="0"/>
              <a:t>Nevyžaduje instalaci do </a:t>
            </a:r>
            <a:r>
              <a:rPr lang="cs-CZ" dirty="0" err="1"/>
              <a:t>pc</a:t>
            </a:r>
            <a:endParaRPr lang="cs-CZ" dirty="0"/>
          </a:p>
          <a:p>
            <a:pPr lvl="1"/>
            <a:r>
              <a:rPr lang="cs-CZ" dirty="0"/>
              <a:t>Vyžaduje registraci s platnou emailovou adresou a telefonním číslem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Edukační videa: </a:t>
            </a:r>
            <a:r>
              <a:rPr lang="cs-CZ" dirty="0">
                <a:hlinkClick r:id="rId3"/>
              </a:rPr>
              <a:t>https://www.dotaceeu.cz/cs/Jak-ziskat-dotaci/Elektronicka-zadost/Edukacni-videa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4BD36D-FAE2-4F08-87CC-0B5E7C92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22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10192509" cy="5389756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6881EE-9048-493F-9ACF-46AD950E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2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3" y="1574704"/>
            <a:ext cx="11557594" cy="370859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B1F613-BDA9-4A2C-BC2F-3908DEB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75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56" y="1981125"/>
            <a:ext cx="11417887" cy="289574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F2C300-4876-44C2-90E8-BEB3DA32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0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414" y="2391561"/>
            <a:ext cx="10364451" cy="1596177"/>
          </a:xfrm>
        </p:spPr>
        <p:txBody>
          <a:bodyPr/>
          <a:lstStyle/>
          <a:p>
            <a:r>
              <a:rPr lang="cs-CZ" dirty="0"/>
              <a:t>Představení </a:t>
            </a:r>
            <a:r>
              <a:rPr lang="cs-CZ" dirty="0" err="1"/>
              <a:t>sclld</a:t>
            </a:r>
            <a:r>
              <a:rPr lang="cs-CZ" dirty="0"/>
              <a:t> mas </a:t>
            </a:r>
            <a:r>
              <a:rPr lang="cs-CZ" dirty="0" err="1"/>
              <a:t>šumavsko</a:t>
            </a:r>
            <a:r>
              <a:rPr lang="cs-CZ" dirty="0"/>
              <a:t>, z. s.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9A8779-70ED-403D-993D-3549283D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5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7" y="1177809"/>
            <a:ext cx="11576645" cy="450238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D89873-AA7A-4F96-B87A-65BD5C0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6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9F0FEA-745F-4558-BE2C-3046F92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0" b="6202"/>
          <a:stretch/>
        </p:blipFill>
        <p:spPr>
          <a:xfrm>
            <a:off x="282019" y="60171"/>
            <a:ext cx="11570295" cy="643270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1CE5F0D-4EA5-46F4-97C6-9AE3BAE8064C}"/>
              </a:ext>
            </a:extLst>
          </p:cNvPr>
          <p:cNvSpPr/>
          <p:nvPr/>
        </p:nvSpPr>
        <p:spPr>
          <a:xfrm>
            <a:off x="3822357" y="3896497"/>
            <a:ext cx="4489621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52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12EF24-C108-41B6-BAC6-31D92FFC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26B10B7-45AD-4349-95C9-78AF00E593A7}"/>
              </a:ext>
            </a:extLst>
          </p:cNvPr>
          <p:cNvSpPr/>
          <p:nvPr/>
        </p:nvSpPr>
        <p:spPr>
          <a:xfrm>
            <a:off x="1935804" y="3764604"/>
            <a:ext cx="797668" cy="194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58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F808F7A-A2A1-4A4F-853F-5C5B935FD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3" t="13814" r="14392" b="3063"/>
          <a:stretch/>
        </p:blipFill>
        <p:spPr>
          <a:xfrm>
            <a:off x="1351006" y="312925"/>
            <a:ext cx="9638270" cy="6400914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EF777F0-EBC9-42F0-9BD7-0E59B01C0D9B}"/>
              </a:ext>
            </a:extLst>
          </p:cNvPr>
          <p:cNvSpPr/>
          <p:nvPr/>
        </p:nvSpPr>
        <p:spPr>
          <a:xfrm rot="13421671">
            <a:off x="9877168" y="2899719"/>
            <a:ext cx="535459" cy="2224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440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64605C7-61D2-491E-8925-4925BFB1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31" y="705828"/>
            <a:ext cx="10791937" cy="54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0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95D1BEC-3983-4FAD-8E62-07144DB5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35" y="587229"/>
            <a:ext cx="10312930" cy="56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39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CD1991B-A31E-4199-9A52-CA2C10E4C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02" y="282671"/>
            <a:ext cx="9463595" cy="62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0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3324"/>
          </a:xfrm>
        </p:spPr>
        <p:txBody>
          <a:bodyPr/>
          <a:lstStyle/>
          <a:p>
            <a:r>
              <a:rPr lang="cs-CZ" dirty="0"/>
              <a:t>Mseu2014+</a:t>
            </a:r>
            <a:br>
              <a:rPr lang="cs-CZ" dirty="0"/>
            </a:br>
            <a:r>
              <a:rPr lang="cs-CZ" sz="2800" b="1" dirty="0"/>
              <a:t>postup při podávání žádosti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77656"/>
            <a:ext cx="10363826" cy="4136065"/>
          </a:xfrm>
        </p:spPr>
        <p:txBody>
          <a:bodyPr>
            <a:normAutofit/>
          </a:bodyPr>
          <a:lstStyle/>
          <a:p>
            <a:r>
              <a:rPr lang="cs-CZ" dirty="0"/>
              <a:t>Registrace do systému mseu2014+</a:t>
            </a:r>
          </a:p>
          <a:p>
            <a:pPr lvl="1"/>
            <a:r>
              <a:rPr lang="cs-CZ" dirty="0"/>
              <a:t> </a:t>
            </a:r>
            <a:r>
              <a:rPr lang="cs-CZ" dirty="0">
                <a:hlinkClick r:id="rId3"/>
              </a:rPr>
              <a:t>https://mseu.mssf.cz/</a:t>
            </a:r>
            <a:r>
              <a:rPr lang="cs-CZ" dirty="0"/>
              <a:t> </a:t>
            </a:r>
          </a:p>
          <a:p>
            <a:r>
              <a:rPr lang="cs-CZ" dirty="0"/>
              <a:t>Vyplnění elektronické verze žádosti + její finalizace</a:t>
            </a:r>
          </a:p>
          <a:p>
            <a:r>
              <a:rPr lang="cs-CZ" dirty="0"/>
              <a:t>Podepsání a odeslání elektronické verze žádosti</a:t>
            </a:r>
          </a:p>
          <a:p>
            <a:r>
              <a:rPr lang="cs-CZ" b="1" dirty="0"/>
              <a:t>Pozor!!! </a:t>
            </a:r>
            <a:r>
              <a:rPr lang="cs-CZ" dirty="0"/>
              <a:t>Nutnost zřízení elektronického podpisu před podáním/odesláním žádosti !</a:t>
            </a:r>
          </a:p>
          <a:p>
            <a:r>
              <a:rPr lang="cs-CZ" b="1" dirty="0"/>
              <a:t>Veškeré žádosti se podávají pouze v elektronické formě prostřednictvím ms2014+ !!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5C1081-5B1B-43E9-A36C-E383250A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84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67753"/>
          </a:xfrm>
        </p:spPr>
        <p:txBody>
          <a:bodyPr>
            <a:normAutofit/>
          </a:bodyPr>
          <a:lstStyle/>
          <a:p>
            <a:r>
              <a:rPr lang="cs-CZ" dirty="0"/>
              <a:t>Mseu2014+</a:t>
            </a:r>
            <a:br>
              <a:rPr lang="cs-CZ" dirty="0"/>
            </a:br>
            <a:r>
              <a:rPr lang="cs-CZ" sz="2800" b="1" dirty="0"/>
              <a:t>elektronický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03228"/>
            <a:ext cx="10363826" cy="3887971"/>
          </a:xfrm>
        </p:spPr>
        <p:txBody>
          <a:bodyPr/>
          <a:lstStyle/>
          <a:p>
            <a:r>
              <a:rPr lang="cs-CZ" dirty="0"/>
              <a:t>Elektronický podpis = kvalifikovaný certifikát</a:t>
            </a:r>
          </a:p>
          <a:p>
            <a:endParaRPr lang="cs-CZ" dirty="0"/>
          </a:p>
          <a:p>
            <a:r>
              <a:rPr lang="cs-CZ" dirty="0"/>
              <a:t>Platnost 1 rok</a:t>
            </a:r>
          </a:p>
          <a:p>
            <a:endParaRPr lang="cs-CZ" dirty="0"/>
          </a:p>
          <a:p>
            <a:r>
              <a:rPr lang="cs-CZ" dirty="0"/>
              <a:t>Kvalifikovaní poskytovatelé el. Podpisu:</a:t>
            </a:r>
          </a:p>
          <a:p>
            <a:pPr lvl="1"/>
            <a:r>
              <a:rPr lang="cs-CZ" dirty="0"/>
              <a:t>První certifikační autorita, a.s. (</a:t>
            </a:r>
            <a:r>
              <a:rPr lang="cs-CZ" dirty="0">
                <a:hlinkClick r:id="rId3"/>
              </a:rPr>
              <a:t>http://www.ica.cz/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Česká pošta, </a:t>
            </a:r>
            <a:r>
              <a:rPr lang="cs-CZ" dirty="0" err="1"/>
              <a:t>s.p</a:t>
            </a:r>
            <a:r>
              <a:rPr lang="cs-CZ" dirty="0"/>
              <a:t>. (</a:t>
            </a:r>
            <a:r>
              <a:rPr lang="cs-CZ" dirty="0">
                <a:hlinkClick r:id="rId4"/>
              </a:rPr>
              <a:t>http://www.postsignum.cz//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Eidentity</a:t>
            </a:r>
            <a:r>
              <a:rPr lang="cs-CZ" dirty="0"/>
              <a:t>, a.s. (</a:t>
            </a:r>
            <a:r>
              <a:rPr lang="cs-CZ" dirty="0">
                <a:hlinkClick r:id="rId5"/>
              </a:rPr>
              <a:t>http://www.eidentity.cz/</a:t>
            </a:r>
            <a:r>
              <a:rPr lang="cs-CZ" dirty="0" err="1">
                <a:hlinkClick r:id="rId5"/>
              </a:rPr>
              <a:t>app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6F41A8-2A0E-4CAF-83F0-A907799A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75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33697"/>
          </a:xfrm>
        </p:spPr>
        <p:txBody>
          <a:bodyPr/>
          <a:lstStyle/>
          <a:p>
            <a:r>
              <a:rPr lang="cs-CZ" dirty="0"/>
              <a:t>Důležité odkazy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31A258-D24F-4129-82D1-9AA29B49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3444"/>
          </a:xfrm>
        </p:spPr>
        <p:txBody>
          <a:bodyPr/>
          <a:lstStyle/>
          <a:p>
            <a:r>
              <a:rPr lang="cs-CZ" dirty="0"/>
              <a:t>SCLLD MAS </a:t>
            </a:r>
            <a:r>
              <a:rPr lang="cs-CZ" dirty="0" err="1"/>
              <a:t>Šumavsko</a:t>
            </a:r>
            <a:r>
              <a:rPr lang="cs-CZ" dirty="0"/>
              <a:t>, z. s.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650380"/>
            <a:ext cx="10363826" cy="5040352"/>
          </a:xfrm>
        </p:spPr>
        <p:txBody>
          <a:bodyPr>
            <a:normAutofit/>
          </a:bodyPr>
          <a:lstStyle/>
          <a:p>
            <a:r>
              <a:rPr lang="cs-CZ" dirty="0" err="1"/>
              <a:t>Sclld</a:t>
            </a:r>
            <a:r>
              <a:rPr lang="cs-CZ" dirty="0"/>
              <a:t> – strategie komunitně vedeného místního rozvoje</a:t>
            </a:r>
          </a:p>
          <a:p>
            <a:r>
              <a:rPr lang="cs-CZ" b="1" u="sng" dirty="0"/>
              <a:t>IROP</a:t>
            </a:r>
            <a:r>
              <a:rPr lang="cs-CZ" dirty="0"/>
              <a:t> – Integrovaný regionální operační program – komunitní centra, sociální služby, vzdělávání (učebny, prostory pro zájmové a neformální vzdělávání), sociální podnikání</a:t>
            </a:r>
          </a:p>
          <a:p>
            <a:r>
              <a:rPr lang="cs-CZ" b="1" u="sng" dirty="0"/>
              <a:t>PRV</a:t>
            </a:r>
            <a:r>
              <a:rPr lang="cs-CZ" b="1" dirty="0"/>
              <a:t> </a:t>
            </a:r>
            <a:r>
              <a:rPr lang="cs-CZ" dirty="0"/>
              <a:t>– program rozvoje venkova – zemědělci, podnikatelé, cestovní ruch, zatraktivnění funkce lesa</a:t>
            </a:r>
          </a:p>
          <a:p>
            <a:r>
              <a:rPr lang="cs-CZ" b="1" u="sng" dirty="0"/>
              <a:t>OP Z </a:t>
            </a:r>
            <a:r>
              <a:rPr lang="cs-CZ" dirty="0"/>
              <a:t>– operační program zaměstnanost – příměstské tábory, komunitní centra, sociální služby, sociální podnikání</a:t>
            </a:r>
          </a:p>
          <a:p>
            <a:r>
              <a:rPr lang="cs-CZ" b="1" dirty="0"/>
              <a:t>Celková dotace SCLLD = 141 mil. kč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A2BE0D-5395-456A-A28C-CE91A6D4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239482"/>
            <a:ext cx="6672887" cy="365125"/>
          </a:xfrm>
        </p:spPr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99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5102"/>
          </a:xfrm>
        </p:spPr>
        <p:txBody>
          <a:bodyPr/>
          <a:lstStyle/>
          <a:p>
            <a:r>
              <a:rPr lang="cs-CZ" dirty="0"/>
              <a:t>Důležité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573620"/>
            <a:ext cx="10363826" cy="421757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Text výzvy </a:t>
            </a:r>
            <a:r>
              <a:rPr lang="cs-CZ" dirty="0"/>
              <a:t>(vč. Přílohy)</a:t>
            </a:r>
          </a:p>
          <a:p>
            <a:pPr lvl="1"/>
            <a:r>
              <a:rPr lang="cs-CZ" dirty="0">
                <a:hlinkClick r:id="rId3"/>
              </a:rPr>
              <a:t>http://massumavsko.cz/10-vyzva-rozvoj-socialnich-sluzeb-aktualni/</a:t>
            </a:r>
            <a:endParaRPr lang="cs-CZ" dirty="0"/>
          </a:p>
          <a:p>
            <a:pPr marL="457200" lvl="1" indent="0">
              <a:buNone/>
            </a:pP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Obecná pravidla pro žadatele a příjemce </a:t>
            </a:r>
            <a:r>
              <a:rPr lang="cs-CZ" dirty="0"/>
              <a:t>(v aktuálním znění), vč. Příloh</a:t>
            </a:r>
          </a:p>
          <a:p>
            <a:pPr lvl="1"/>
            <a:r>
              <a:rPr lang="cs-CZ" dirty="0">
                <a:hlinkClick r:id="rId4"/>
              </a:rPr>
              <a:t>https://irop.mmr.cz/getmedia/aa46a530-ad02-4714-924d-ed7fdf27a7ca/Obecna-pravidla-IROP_vydani-1-13_cistopis.pdf.aspx?ext=.pdf</a:t>
            </a:r>
            <a:endParaRPr lang="cs-CZ" dirty="0"/>
          </a:p>
          <a:p>
            <a:pPr lvl="1"/>
            <a:r>
              <a:rPr lang="cs-CZ" b="1" dirty="0"/>
              <a:t>Specifická pravidla pro žadatele a příjemce</a:t>
            </a:r>
            <a:r>
              <a:rPr lang="cs-CZ" dirty="0"/>
              <a:t> (v aktuálním znění), vč. Příloh</a:t>
            </a:r>
          </a:p>
          <a:p>
            <a:pPr lvl="1"/>
            <a:r>
              <a:rPr lang="cs-CZ" dirty="0">
                <a:hlinkClick r:id="rId5"/>
              </a:rPr>
              <a:t>http://www.irop.mmr.cz/cs/Vyzvy/Seznam/Vyzva-c-62-Socialni-infrastruktura-integrovane-pro </a:t>
            </a:r>
            <a:endParaRPr lang="cs-CZ" dirty="0"/>
          </a:p>
          <a:p>
            <a:pPr lvl="1"/>
            <a:r>
              <a:rPr lang="cs-CZ" b="1" dirty="0"/>
              <a:t>Interní postupy k realizaci </a:t>
            </a:r>
            <a:r>
              <a:rPr lang="cs-CZ" b="1" dirty="0" err="1"/>
              <a:t>sclld</a:t>
            </a:r>
            <a:r>
              <a:rPr lang="cs-CZ" b="1" dirty="0"/>
              <a:t> mas šumavsko pro program. rámec </a:t>
            </a:r>
            <a:r>
              <a:rPr lang="cs-CZ" b="1" dirty="0" err="1"/>
              <a:t>irop</a:t>
            </a:r>
            <a:r>
              <a:rPr lang="cs-CZ" b="1" dirty="0"/>
              <a:t>, verze 2</a:t>
            </a:r>
          </a:p>
          <a:p>
            <a:pPr lvl="1"/>
            <a:r>
              <a:rPr lang="cs-CZ" dirty="0">
                <a:hlinkClick r:id="rId3"/>
              </a:rPr>
              <a:t>http://massumavsko.cz/10-vyzva-rozvoj-socialnich-sluzeb-aktualni/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93748C-B791-48E4-9EDC-3E6E4516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97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530550"/>
            <a:ext cx="10363826" cy="326065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Ing. Veronika </a:t>
            </a:r>
            <a:r>
              <a:rPr lang="cs-CZ" b="1" dirty="0" err="1"/>
              <a:t>hanzalová</a:t>
            </a:r>
            <a:endParaRPr lang="cs-CZ" b="1" dirty="0"/>
          </a:p>
          <a:p>
            <a:pPr marL="0" indent="0" algn="ctr">
              <a:buNone/>
            </a:pPr>
            <a:r>
              <a:rPr lang="cs-CZ" dirty="0"/>
              <a:t>Manažerka </a:t>
            </a:r>
            <a:r>
              <a:rPr lang="cs-CZ" dirty="0" err="1"/>
              <a:t>irop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Tel.: 737 289 008</a:t>
            </a:r>
          </a:p>
          <a:p>
            <a:pPr marL="0" indent="0" algn="ctr">
              <a:buNone/>
            </a:pPr>
            <a:r>
              <a:rPr lang="cs-CZ" dirty="0"/>
              <a:t>email: </a:t>
            </a:r>
            <a:r>
              <a:rPr lang="cs-CZ" i="1" dirty="0"/>
              <a:t>hanzalova@massumavsko.cz</a:t>
            </a:r>
          </a:p>
        </p:txBody>
      </p:sp>
      <p:pic>
        <p:nvPicPr>
          <p:cNvPr id="4" name="Obrázek 3" descr="MAS Sumavsko logo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72" y="424263"/>
            <a:ext cx="2677749" cy="758116"/>
          </a:xfrm>
          <a:prstGeom prst="rect">
            <a:avLst/>
          </a:prstGeom>
          <a:ln>
            <a:noFill/>
          </a:ln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30BD31-FCAB-4BF8-A709-A10AD67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15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244009"/>
            <a:ext cx="10364451" cy="4423144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Těšíme se na vaše projektové záměry</a:t>
            </a:r>
            <a:br>
              <a:rPr lang="cs-CZ" dirty="0"/>
            </a:br>
            <a:r>
              <a:rPr lang="cs-CZ" dirty="0">
                <a:sym typeface="Wingdings" panose="05000000000000000000" pitchFamily="2" charset="2"/>
              </a:rPr>
              <a:t>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MAS Sumavsko logo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72" y="424263"/>
            <a:ext cx="2677749" cy="758116"/>
          </a:xfrm>
          <a:prstGeom prst="rect">
            <a:avLst/>
          </a:prstGeom>
          <a:ln>
            <a:noFill/>
          </a:ln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7BA02B-AA62-4156-8429-BCE8AEFD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Realizováno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 rámci projektu: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Režijní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výdaje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Šumavsko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z. s.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reg.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číslo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CZ.06.4.59/0.0/0.0/15_003/00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10090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56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43376"/>
          </a:xfrm>
        </p:spPr>
        <p:txBody>
          <a:bodyPr>
            <a:normAutofit/>
          </a:bodyPr>
          <a:lstStyle/>
          <a:p>
            <a:r>
              <a:rPr lang="cs-CZ" dirty="0"/>
              <a:t>Základní informace k výzvě č. 10</a:t>
            </a:r>
            <a:br>
              <a:rPr lang="cs-CZ" dirty="0"/>
            </a:br>
            <a:r>
              <a:rPr lang="cs-CZ" sz="3100" dirty="0"/>
              <a:t>rozvoj sociálních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185639"/>
            <a:ext cx="10363826" cy="380256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Operační program: </a:t>
            </a:r>
            <a:r>
              <a:rPr lang="cs-CZ" dirty="0"/>
              <a:t>integrovaný regionální operační program</a:t>
            </a:r>
          </a:p>
          <a:p>
            <a:r>
              <a:rPr lang="cs-CZ" b="1" dirty="0"/>
              <a:t>Specifický cíl </a:t>
            </a:r>
            <a:r>
              <a:rPr lang="cs-CZ" b="1" dirty="0" err="1"/>
              <a:t>irop</a:t>
            </a:r>
            <a:r>
              <a:rPr lang="cs-CZ" b="1" dirty="0"/>
              <a:t>: </a:t>
            </a:r>
            <a:r>
              <a:rPr lang="cs-CZ" dirty="0"/>
              <a:t>4.1 posílení komunitně vedeného místního rozvoje za účelem zvýšení kvality života ve venkovských oblastech a aktivizace místního potenciálu</a:t>
            </a:r>
          </a:p>
          <a:p>
            <a:r>
              <a:rPr lang="cs-CZ" b="1" dirty="0"/>
              <a:t>Vazba na výzvu </a:t>
            </a:r>
            <a:r>
              <a:rPr lang="cs-CZ" b="1" dirty="0" err="1"/>
              <a:t>řo</a:t>
            </a:r>
            <a:r>
              <a:rPr lang="cs-CZ" b="1" dirty="0"/>
              <a:t> </a:t>
            </a:r>
            <a:r>
              <a:rPr lang="cs-CZ" b="1" dirty="0" err="1"/>
              <a:t>irop</a:t>
            </a:r>
            <a:r>
              <a:rPr lang="cs-CZ" b="1" dirty="0"/>
              <a:t>: </a:t>
            </a:r>
            <a:r>
              <a:rPr lang="cs-CZ" dirty="0"/>
              <a:t>výzva č. 62 „sociální infrastruktura – integrované projekty </a:t>
            </a:r>
            <a:r>
              <a:rPr lang="cs-CZ" dirty="0" err="1"/>
              <a:t>clld</a:t>
            </a:r>
            <a:r>
              <a:rPr lang="cs-CZ" dirty="0"/>
              <a:t>“</a:t>
            </a:r>
          </a:p>
          <a:p>
            <a:r>
              <a:rPr lang="cs-CZ" b="1" dirty="0"/>
              <a:t>Opatření integrované strategie mas: </a:t>
            </a:r>
            <a:r>
              <a:rPr lang="cs-CZ" dirty="0"/>
              <a:t>5.1.1 Všeobecná podpora začleňování osob ohrožených sociálním vyloučením </a:t>
            </a:r>
          </a:p>
          <a:p>
            <a:r>
              <a:rPr lang="cs-CZ" b="1" dirty="0"/>
              <a:t>Číslo výzvy mas v </a:t>
            </a:r>
            <a:r>
              <a:rPr lang="cs-CZ" b="1" dirty="0" err="1"/>
              <a:t>irop</a:t>
            </a:r>
            <a:r>
              <a:rPr lang="cs-CZ" b="1" dirty="0"/>
              <a:t>: 10</a:t>
            </a:r>
            <a:endParaRPr lang="cs-CZ" dirty="0"/>
          </a:p>
          <a:p>
            <a:r>
              <a:rPr lang="cs-CZ" b="1" dirty="0"/>
              <a:t>Vyhlášení výzvy: </a:t>
            </a:r>
            <a:r>
              <a:rPr lang="cs-CZ" dirty="0"/>
              <a:t>15. ledna 2021</a:t>
            </a:r>
          </a:p>
          <a:p>
            <a:r>
              <a:rPr lang="cs-CZ" b="1" dirty="0"/>
              <a:t>Příjem žádostí o podporu: </a:t>
            </a:r>
            <a:r>
              <a:rPr lang="cs-CZ" dirty="0"/>
              <a:t>15. ledna 2021, 00:00 – 15. února 2021, 12:00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3652B0-82F5-4ACB-9DA9-A0E038E0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283"/>
          </a:xfrm>
        </p:spPr>
        <p:txBody>
          <a:bodyPr>
            <a:normAutofit/>
          </a:bodyPr>
          <a:lstStyle/>
          <a:p>
            <a:r>
              <a:rPr lang="cs-CZ" dirty="0"/>
              <a:t>Základní informace k výzvě</a:t>
            </a:r>
            <a:br>
              <a:rPr lang="cs-CZ" dirty="0"/>
            </a:br>
            <a:r>
              <a:rPr lang="cs-CZ" sz="2800" b="1" dirty="0"/>
              <a:t>termíny, alokace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118732"/>
            <a:ext cx="10363826" cy="367246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Vyhlášení výzvy: </a:t>
            </a:r>
            <a:r>
              <a:rPr lang="cs-CZ" dirty="0"/>
              <a:t>15. ledna 2021</a:t>
            </a:r>
          </a:p>
          <a:p>
            <a:r>
              <a:rPr lang="cs-CZ" b="1" dirty="0"/>
              <a:t>Příjem žádostí o podporu: </a:t>
            </a:r>
            <a:r>
              <a:rPr lang="cs-CZ" dirty="0"/>
              <a:t>15. ledna 2021, 00:00 – 15. února 2021, 12:00</a:t>
            </a:r>
          </a:p>
          <a:p>
            <a:r>
              <a:rPr lang="cs-CZ" b="1" dirty="0"/>
              <a:t>Datum zahájení realizace projektu: </a:t>
            </a:r>
            <a:r>
              <a:rPr lang="cs-CZ" dirty="0"/>
              <a:t>nejdříve 1. ledna 2014</a:t>
            </a:r>
          </a:p>
          <a:p>
            <a:r>
              <a:rPr lang="cs-CZ" b="1" dirty="0"/>
              <a:t>Datum ukončení realizace projektu: </a:t>
            </a:r>
            <a:r>
              <a:rPr lang="cs-CZ" dirty="0"/>
              <a:t>30. června 2023</a:t>
            </a:r>
          </a:p>
          <a:p>
            <a:endParaRPr lang="cs-CZ" dirty="0"/>
          </a:p>
          <a:p>
            <a:r>
              <a:rPr lang="cs-CZ" b="1" dirty="0"/>
              <a:t>Celková částka alokace výzvy (CZV): </a:t>
            </a:r>
            <a:r>
              <a:rPr lang="cs-CZ" dirty="0"/>
              <a:t>6 728 737,12 Kč</a:t>
            </a:r>
          </a:p>
          <a:p>
            <a:r>
              <a:rPr lang="cs-CZ" b="1" dirty="0"/>
              <a:t>Minimální výše </a:t>
            </a:r>
            <a:r>
              <a:rPr lang="cs-CZ" b="1" dirty="0" err="1"/>
              <a:t>czv</a:t>
            </a:r>
            <a:r>
              <a:rPr lang="cs-CZ" b="1" dirty="0"/>
              <a:t> na projekt: </a:t>
            </a:r>
            <a:r>
              <a:rPr lang="cs-CZ" dirty="0"/>
              <a:t>100 000,00 Kč</a:t>
            </a:r>
          </a:p>
          <a:p>
            <a:r>
              <a:rPr lang="cs-CZ" b="1" dirty="0"/>
              <a:t>Maximální výše </a:t>
            </a:r>
            <a:r>
              <a:rPr lang="cs-CZ" b="1" dirty="0" err="1"/>
              <a:t>czv</a:t>
            </a:r>
            <a:r>
              <a:rPr lang="cs-CZ" b="1" dirty="0"/>
              <a:t> na projekt: </a:t>
            </a:r>
            <a:r>
              <a:rPr lang="cs-CZ" dirty="0"/>
              <a:t>6 728 737,12 Kč</a:t>
            </a:r>
          </a:p>
          <a:p>
            <a:r>
              <a:rPr lang="cs-CZ" b="1" dirty="0"/>
              <a:t>Míra podpory: </a:t>
            </a:r>
            <a:r>
              <a:rPr lang="cs-CZ" dirty="0"/>
              <a:t>95 % </a:t>
            </a:r>
            <a:r>
              <a:rPr lang="cs-CZ" sz="1600" dirty="0"/>
              <a:t>(5 % spoluúčast žadatele)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964701-948B-409C-B228-92D9F491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9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253392"/>
            <a:ext cx="10364451" cy="1098771"/>
          </a:xfrm>
        </p:spPr>
        <p:txBody>
          <a:bodyPr/>
          <a:lstStyle/>
          <a:p>
            <a:r>
              <a:rPr lang="cs-CZ" dirty="0"/>
              <a:t>Základní informace k výzvě</a:t>
            </a:r>
            <a:br>
              <a:rPr lang="cs-CZ" dirty="0"/>
            </a:br>
            <a:r>
              <a:rPr lang="cs-CZ" sz="2800" b="1" dirty="0"/>
              <a:t>typy podporovaných projektů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1872" y="1352163"/>
            <a:ext cx="11820293" cy="5252445"/>
          </a:xfrm>
        </p:spPr>
        <p:txBody>
          <a:bodyPr>
            <a:normAutofit fontScale="62500" lnSpcReduction="20000"/>
          </a:bodyPr>
          <a:lstStyle/>
          <a:p>
            <a:r>
              <a:rPr lang="cs-CZ" sz="2900" dirty="0"/>
              <a:t>nákup pozemků, staveb, zařízení a vybavení, </a:t>
            </a:r>
            <a:r>
              <a:rPr lang="cs-CZ" sz="3200" dirty="0"/>
              <a:t>pořízení automobilu pro poskytování terénních nebo ambulantních sociálních služeb.</a:t>
            </a:r>
          </a:p>
          <a:p>
            <a:r>
              <a:rPr lang="cs-CZ" sz="2900" dirty="0"/>
              <a:t>výstavba a stavební úpravy, které vytvoří podmínky pro kvalitní poskytování sociálních služeb, obnovu a zkvalitnění materiálně technické základny stávajících služeb sociální práce s cílovými skupinami. Sociální služby jsou definovány zákonem č. 108/2006 Sb., o sociálních službách ve znění pozdějších předpisů.</a:t>
            </a:r>
          </a:p>
          <a:p>
            <a:r>
              <a:rPr lang="cs-CZ" sz="2900" dirty="0"/>
              <a:t>Podporovány budou projekty, které se zaměřují na vybudování zázemí pro:</a:t>
            </a:r>
          </a:p>
          <a:p>
            <a:pPr marL="0" indent="0">
              <a:buNone/>
            </a:pPr>
            <a:r>
              <a:rPr lang="cs-CZ" sz="2900" dirty="0"/>
              <a:t>centra denních služeb, denní stacionáře, zařízení pro krizovou pomoc, nízkoprahová denní centra, nízkoprahová zařízení pro děti a mládež, noclehárny, odborné sociální poradenství,  sociálně terapeutické dílny,  sociální rehabilitace, pracoviště rané péče, intervenční centra, zařízení následné péče - podpora samostatného bydlení, pečovatelská služba, osobní asistence, odlehčovací služby, sociálně aktivizační služby pro seniory a osoby se zdravotním postižením, sociálně aktivizační služby pro rodiny s dětmi, kontaktní centra, terénní programy, tísňová péče, průvodcovské a předčitatelské služby.</a:t>
            </a:r>
          </a:p>
          <a:p>
            <a:r>
              <a:rPr lang="cs-CZ" sz="2900" b="1" dirty="0">
                <a:solidFill>
                  <a:srgbClr val="FF0000"/>
                </a:solidFill>
              </a:rPr>
              <a:t>Podporované sociální služby nemohou být určeny </a:t>
            </a:r>
            <a:r>
              <a:rPr lang="cs-CZ" sz="2900" b="1" u="sng" dirty="0">
                <a:solidFill>
                  <a:srgbClr val="FF0000"/>
                </a:solidFill>
              </a:rPr>
              <a:t>výlučně</a:t>
            </a:r>
            <a:r>
              <a:rPr lang="cs-CZ" sz="2900" b="1" dirty="0">
                <a:solidFill>
                  <a:srgbClr val="FF0000"/>
                </a:solidFill>
              </a:rPr>
              <a:t> pro seniory. </a:t>
            </a:r>
            <a:endParaRPr lang="cs-CZ" sz="2900" dirty="0">
              <a:solidFill>
                <a:srgbClr val="FF0000"/>
              </a:solidFill>
            </a:endParaRPr>
          </a:p>
          <a:p>
            <a:r>
              <a:rPr lang="cs-CZ" sz="2900" b="1" dirty="0">
                <a:solidFill>
                  <a:srgbClr val="FF0000"/>
                </a:solidFill>
              </a:rPr>
              <a:t>Žadatel musí ke dni podání žádosti doložit dokumenty potřebné k poskytování sociálních služeb!</a:t>
            </a:r>
            <a:endParaRPr lang="cs-CZ" sz="29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633E2C-DD6A-403B-8316-BBB2FA58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39483"/>
            <a:ext cx="6672887" cy="365125"/>
          </a:xfrm>
        </p:spPr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0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76829"/>
          </a:xfrm>
        </p:spPr>
        <p:txBody>
          <a:bodyPr>
            <a:normAutofit/>
          </a:bodyPr>
          <a:lstStyle/>
          <a:p>
            <a:r>
              <a:rPr lang="cs-CZ" dirty="0"/>
              <a:t>Základní informace k výzvě</a:t>
            </a:r>
            <a:br>
              <a:rPr lang="cs-CZ" dirty="0"/>
            </a:br>
            <a:r>
              <a:rPr lang="cs-CZ" sz="2800" b="1" dirty="0"/>
              <a:t>oprávnění žadatelé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Obce a organizace zřizované a zakládané obcemi,</a:t>
            </a:r>
          </a:p>
          <a:p>
            <a:endParaRPr lang="cs-CZ" dirty="0"/>
          </a:p>
          <a:p>
            <a:r>
              <a:rPr lang="cs-CZ" dirty="0"/>
              <a:t>Dobrovolné svazky obcí a organizace zřizované a zakládané dobrovolnými svazky obcí,</a:t>
            </a:r>
          </a:p>
          <a:p>
            <a:endParaRPr lang="cs-CZ" dirty="0"/>
          </a:p>
          <a:p>
            <a:r>
              <a:rPr lang="cs-CZ" dirty="0"/>
              <a:t>Nestátní neziskové organizace,</a:t>
            </a:r>
          </a:p>
          <a:p>
            <a:endParaRPr lang="cs-CZ" dirty="0"/>
          </a:p>
          <a:p>
            <a:r>
              <a:rPr lang="cs-CZ" dirty="0"/>
              <a:t>Církve a církevní organizace.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D91A63-2B80-4728-9744-28C2E513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7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9922"/>
          </a:xfrm>
        </p:spPr>
        <p:txBody>
          <a:bodyPr/>
          <a:lstStyle/>
          <a:p>
            <a:r>
              <a:rPr lang="cs-CZ" dirty="0"/>
              <a:t>Základní informace k výzvě</a:t>
            </a:r>
            <a:br>
              <a:rPr lang="cs-CZ" dirty="0"/>
            </a:br>
            <a:r>
              <a:rPr lang="cs-CZ" sz="2800" b="1" dirty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18372"/>
            <a:ext cx="10363826" cy="3772828"/>
          </a:xfrm>
        </p:spPr>
        <p:txBody>
          <a:bodyPr/>
          <a:lstStyle/>
          <a:p>
            <a:r>
              <a:rPr lang="cs-CZ" dirty="0"/>
              <a:t>Osoby sociálně vyloučené,</a:t>
            </a:r>
          </a:p>
          <a:p>
            <a:endParaRPr lang="cs-CZ" dirty="0"/>
          </a:p>
          <a:p>
            <a:r>
              <a:rPr lang="cs-CZ" dirty="0"/>
              <a:t>Osoby ohrožené sociálním vyloučením,</a:t>
            </a:r>
          </a:p>
          <a:p>
            <a:endParaRPr lang="cs-CZ" dirty="0"/>
          </a:p>
          <a:p>
            <a:r>
              <a:rPr lang="cs-CZ" dirty="0"/>
              <a:t>Osoby se zdravotním postižením.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965D30-E763-4F8E-B2AF-5F2ABF5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Realizováno</a:t>
            </a:r>
            <a:r>
              <a:rPr lang="en-US" dirty="0"/>
              <a:t> v rámci projektu: </a:t>
            </a:r>
            <a:r>
              <a:rPr lang="en-US" dirty="0" err="1"/>
              <a:t>Režijní</a:t>
            </a:r>
            <a:r>
              <a:rPr lang="en-US" dirty="0"/>
              <a:t> </a:t>
            </a:r>
            <a:r>
              <a:rPr lang="en-US" dirty="0" err="1"/>
              <a:t>výdaje</a:t>
            </a:r>
            <a:r>
              <a:rPr lang="en-US" dirty="0"/>
              <a:t> MAS </a:t>
            </a:r>
            <a:r>
              <a:rPr lang="en-US" dirty="0" err="1"/>
              <a:t>Šumavsko</a:t>
            </a:r>
            <a:r>
              <a:rPr lang="en-US" dirty="0"/>
              <a:t>, z. s.</a:t>
            </a:r>
            <a:r>
              <a:rPr lang="cs-CZ" dirty="0"/>
              <a:t> II</a:t>
            </a:r>
            <a:r>
              <a:rPr lang="en-US" dirty="0"/>
              <a:t>, reg. </a:t>
            </a:r>
            <a:r>
              <a:rPr lang="en-US" dirty="0" err="1"/>
              <a:t>číslo</a:t>
            </a:r>
            <a:r>
              <a:rPr lang="en-US" dirty="0"/>
              <a:t> CZ.06.4.59/0.0/0.0/15_003/00</a:t>
            </a:r>
            <a:r>
              <a:rPr lang="cs-CZ" dirty="0"/>
              <a:t>10090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12266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4503</TotalTime>
  <Words>2950</Words>
  <Application>Microsoft Office PowerPoint</Application>
  <PresentationFormat>Širokoúhlá obrazovka</PresentationFormat>
  <Paragraphs>283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Tw Cen MT</vt:lpstr>
      <vt:lpstr>Wingdings</vt:lpstr>
      <vt:lpstr>Kapka</vt:lpstr>
      <vt:lpstr>10. Výzva mas Šumavsko - irop</vt:lpstr>
      <vt:lpstr>Osnova prezentace</vt:lpstr>
      <vt:lpstr>Představení sclld mas šumavsko, z. s.</vt:lpstr>
      <vt:lpstr>SCLLD MAS Šumavsko, z. s. 2014-2020</vt:lpstr>
      <vt:lpstr>Základní informace k výzvě č. 10 rozvoj sociálních služeb</vt:lpstr>
      <vt:lpstr>Základní informace k výzvě termíny, alokace</vt:lpstr>
      <vt:lpstr>Základní informace k výzvě typy podporovaných projektů</vt:lpstr>
      <vt:lpstr>Základní informace k výzvě oprávnění žadatelé</vt:lpstr>
      <vt:lpstr>Základní informace k výzvě cílové skupiny</vt:lpstr>
      <vt:lpstr>Základní informace k výzvě indikátory</vt:lpstr>
      <vt:lpstr>Pravidla zadávání veřejných zakázek</vt:lpstr>
      <vt:lpstr>Pravidla zadávání veřejných zakázek dokumenty</vt:lpstr>
      <vt:lpstr>Proces hodnocení a výběr projektů</vt:lpstr>
      <vt:lpstr>Proces hodnocení a výběr projektů</vt:lpstr>
      <vt:lpstr>Proces hodnocení a výběr projektů hodnocení formálních náležitostí a přijatelnosti</vt:lpstr>
      <vt:lpstr>Proces hodnocení a výběr projektů věcné hodnocení</vt:lpstr>
      <vt:lpstr>Proces hodnocení a výběr projektů věcné hodnocení</vt:lpstr>
      <vt:lpstr>Proces hodnocení a výběr projektů závěrečné hodnocení, vydání pa</vt:lpstr>
      <vt:lpstr>Povinné přílohy žádosti</vt:lpstr>
      <vt:lpstr>Povinné přílohy žádosti o podporu</vt:lpstr>
      <vt:lpstr>Povinná příloha studie proveditelnosti</vt:lpstr>
      <vt:lpstr>Osnova studie proveditelnosti</vt:lpstr>
      <vt:lpstr>Povinná publicita</vt:lpstr>
      <vt:lpstr>Povinná publicita</vt:lpstr>
      <vt:lpstr>Monitorovací systém ms2014+</vt:lpstr>
      <vt:lpstr>Monitorovací systém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Mseu2014+ postup při podávání žádosti</vt:lpstr>
      <vt:lpstr>Mseu2014+ elektronický podpis</vt:lpstr>
      <vt:lpstr>Důležité odkazy</vt:lpstr>
      <vt:lpstr>Důležité odkazy</vt:lpstr>
      <vt:lpstr>kontakt</vt:lpstr>
      <vt:lpstr>  Těšíme se na vaše projektové záměry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Výzva mas z irop</dc:title>
  <dc:creator>Veronika Vaněčková</dc:creator>
  <cp:lastModifiedBy>Veronika Vaněčková</cp:lastModifiedBy>
  <cp:revision>77</cp:revision>
  <cp:lastPrinted>2019-04-26T10:18:02Z</cp:lastPrinted>
  <dcterms:created xsi:type="dcterms:W3CDTF">2017-07-24T09:47:10Z</dcterms:created>
  <dcterms:modified xsi:type="dcterms:W3CDTF">2021-01-22T08:32:43Z</dcterms:modified>
</cp:coreProperties>
</file>